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DM Sans Medium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  <p:embeddedFont>
      <p:font typeface="DM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DMSansMedium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Medium-italic.fntdata"/><Relationship Id="rId25" Type="http://schemas.openxmlformats.org/officeDocument/2006/relationships/font" Target="fonts/DMSansMedium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DMSans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33" Type="http://schemas.openxmlformats.org/officeDocument/2006/relationships/font" Target="fonts/DMSans-bold.fntdata"/><Relationship Id="rId10" Type="http://schemas.openxmlformats.org/officeDocument/2006/relationships/slide" Target="slides/slide4.xml"/><Relationship Id="rId32" Type="http://schemas.openxmlformats.org/officeDocument/2006/relationships/font" Target="fonts/DMSans-regular.fntdata"/><Relationship Id="rId13" Type="http://schemas.openxmlformats.org/officeDocument/2006/relationships/slide" Target="slides/slide7.xml"/><Relationship Id="rId35" Type="http://schemas.openxmlformats.org/officeDocument/2006/relationships/font" Target="fonts/DMSans-boldItalic.fntdata"/><Relationship Id="rId12" Type="http://schemas.openxmlformats.org/officeDocument/2006/relationships/slide" Target="slides/slide6.xml"/><Relationship Id="rId34" Type="http://schemas.openxmlformats.org/officeDocument/2006/relationships/font" Target="fonts/DM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6eccb61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6eccb61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6eccb61b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6eccb61b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6eccb61b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6eccb61b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6eccb61b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6eccb61b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566102d9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566102d9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6eccb61be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6eccb61be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566102d9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566102d9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6eccb61b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6eccb61b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6eccb61be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56eccb61be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6eccb61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6eccb61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6eccb61be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6eccb61be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6eccb61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6eccb61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6eccb61be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6eccb61be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6eccb61be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6eccb61be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6eccb61be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6eccb61be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eccb61b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eccb61b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6eccb61b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6eccb61b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3" name="Google Shape;253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espn.com/espn/betting/story/_/id/43922129/us-sports-betting-industry-posts-record-137b-revenue-24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hyperlink" Target="https://www.americangaming.org/research/state-of-play-map/" TargetMode="External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50"/>
              <a:t>In the Black: An Exploration Into Gambling Revenue, Taxes, and Economic Impact</a:t>
            </a:r>
            <a:endParaRPr sz="4250"/>
          </a:p>
        </p:txBody>
      </p:sp>
      <p:sp>
        <p:nvSpPr>
          <p:cNvPr id="263" name="Google Shape;263;p44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Riener and Kieran Santos</a:t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075" y="2326675"/>
            <a:ext cx="4655548" cy="262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75" y="2789200"/>
            <a:ext cx="2157850" cy="21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3123" y="2797175"/>
            <a:ext cx="1500065" cy="21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5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81" name="Google Shape;381;p5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3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3" name="Google Shape;383;p53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4" name="Google Shape;384;p53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Analysis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5" name="Google Shape;385;p53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Modeling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6" name="Google Shape;386;p53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Implications/Conclusion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7" name="Google Shape;387;p53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8" name="Google Shape;388;p53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54"/>
          <p:cNvSpPr txBox="1"/>
          <p:nvPr>
            <p:ph type="title"/>
          </p:nvPr>
        </p:nvSpPr>
        <p:spPr>
          <a:xfrm>
            <a:off x="197375" y="514350"/>
            <a:ext cx="3151800" cy="11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Nationwide Model</a:t>
            </a:r>
            <a:endParaRPr/>
          </a:p>
        </p:txBody>
      </p:sp>
      <p:sp>
        <p:nvSpPr>
          <p:cNvPr id="398" name="Google Shape;398;p54"/>
          <p:cNvSpPr txBox="1"/>
          <p:nvPr>
            <p:ph idx="1" type="body"/>
          </p:nvPr>
        </p:nvSpPr>
        <p:spPr>
          <a:xfrm>
            <a:off x="66250" y="1660500"/>
            <a:ext cx="39075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Models based on 5% GDP growth each year, strong correlation (0.84) between GDP and GGR growth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Linear: GGR=5.17B+0.0036⋅GDP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Log-Linear: log⁡(GGR)=a+b⋅GDP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Quadratic: GGR=79B−0.00929⋅GDP+5.32×10−16⋅GDP2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Models dependent on stable economy, lack of public resistance to gambling industry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2018 SCOTUS </a:t>
            </a:r>
            <a:r>
              <a:rPr lang="en" sz="1100">
                <a:solidFill>
                  <a:schemeClr val="hlink"/>
                </a:solidFill>
              </a:rPr>
              <a:t>decision</a:t>
            </a:r>
            <a:r>
              <a:rPr lang="en" sz="1100">
                <a:solidFill>
                  <a:schemeClr val="hlink"/>
                </a:solidFill>
              </a:rPr>
              <a:t> pivotal-&gt; online gambling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Will CA and TX (Tribal only) legalize?</a:t>
            </a:r>
            <a:endParaRPr sz="11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99" name="Google Shape;399;p54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400" name="Google Shape;400;p54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 Presentation</a:t>
            </a:r>
            <a:endParaRPr/>
          </a:p>
        </p:txBody>
      </p:sp>
      <p:pic>
        <p:nvPicPr>
          <p:cNvPr id="401" name="Google Shape;4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715" y="1473313"/>
            <a:ext cx="4481275" cy="21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5"/>
          <p:cNvSpPr txBox="1"/>
          <p:nvPr>
            <p:ph type="title"/>
          </p:nvPr>
        </p:nvSpPr>
        <p:spPr>
          <a:xfrm>
            <a:off x="197375" y="514350"/>
            <a:ext cx="3151800" cy="11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Models</a:t>
            </a:r>
            <a:endParaRPr/>
          </a:p>
        </p:txBody>
      </p:sp>
      <p:sp>
        <p:nvSpPr>
          <p:cNvPr id="408" name="Google Shape;408;p55"/>
          <p:cNvSpPr txBox="1"/>
          <p:nvPr>
            <p:ph idx="1" type="body"/>
          </p:nvPr>
        </p:nvSpPr>
        <p:spPr>
          <a:xfrm>
            <a:off x="66250" y="1660500"/>
            <a:ext cx="39075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Models based on 5% GDP growth each year, strong correlation (0.84) between GDP and GGR growth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4 regions based on US census divisions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Used to see where industry growth is coming from, projecting futures more specifically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Profits in Northeast and Midwest regions growing more rapidly-&gt; more legalization</a:t>
            </a:r>
            <a:endParaRPr sz="1100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Char char="●"/>
            </a:pPr>
            <a:r>
              <a:rPr lang="en" sz="1100">
                <a:solidFill>
                  <a:schemeClr val="hlink"/>
                </a:solidFill>
              </a:rPr>
              <a:t>South and West more stagnant: stability of Nevada (about half of region’s GGR), Louisiana and Mississippi in the South</a:t>
            </a:r>
            <a:endParaRPr sz="11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09" name="Google Shape;409;p55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410" name="Google Shape;410;p5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 Presentation</a:t>
            </a:r>
            <a:endParaRPr/>
          </a:p>
        </p:txBody>
      </p:sp>
      <p:pic>
        <p:nvPicPr>
          <p:cNvPr id="411" name="Google Shape;4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125" y="405825"/>
            <a:ext cx="3509325" cy="2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887" y="2748750"/>
            <a:ext cx="3151800" cy="2097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 Presentation</a:t>
            </a:r>
            <a:endParaRPr/>
          </a:p>
        </p:txBody>
      </p:sp>
      <p:sp>
        <p:nvSpPr>
          <p:cNvPr id="418" name="Google Shape;418;p5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Modeling</a:t>
            </a:r>
            <a:endParaRPr/>
          </a:p>
        </p:txBody>
      </p:sp>
      <p:pic>
        <p:nvPicPr>
          <p:cNvPr id="419" name="Google Shape;4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875" y="514175"/>
            <a:ext cx="6940769" cy="443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57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26" name="Google Shape;426;p57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7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8" name="Google Shape;428;p57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9" name="Google Shape;429;p57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Analysis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Modeling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Implications/Conclusion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4" name="Google Shape;434;p57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5" name="Google Shape;435;p57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6" name="Google Shape;436;p57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58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Implications/Conclusions</a:t>
            </a:r>
            <a:endParaRPr/>
          </a:p>
        </p:txBody>
      </p:sp>
      <p:sp>
        <p:nvSpPr>
          <p:cNvPr id="443" name="Google Shape;443;p58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 Presentation</a:t>
            </a:r>
            <a:endParaRPr/>
          </a:p>
        </p:txBody>
      </p:sp>
      <p:sp>
        <p:nvSpPr>
          <p:cNvPr id="444" name="Google Shape;444;p58"/>
          <p:cNvSpPr txBox="1"/>
          <p:nvPr/>
        </p:nvSpPr>
        <p:spPr>
          <a:xfrm>
            <a:off x="270900" y="1179600"/>
            <a:ext cx="35730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30% of all commercial gaming revenue came from digital sources in 2024, compared to 25% in 2023, 13% in 2021 (ESPN)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13.7 billion dollars in revenue from sports gambling in 2024 following 11.04 billion in 2023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Only one state (Missouri) set to legalize sports gambling in 2025: will growth stagnate?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Greenberg, Doug. ESPN, February 19, 2025. </a:t>
            </a:r>
            <a:r>
              <a:rPr lang="en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https://www.espn.com/espn/betting/story/_/id/43922129/us-sports-betting-industry-posts-record-137b-revenue-24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358500" y="454513"/>
            <a:ext cx="42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Growth of Online Gambling,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Especially Sports Gambling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6" name="Google Shape;4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075" y="305968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975" y="1877900"/>
            <a:ext cx="2325074" cy="15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5299" y="664275"/>
            <a:ext cx="2431151" cy="161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59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Implications/Conclusions</a:t>
            </a:r>
            <a:endParaRPr/>
          </a:p>
        </p:txBody>
      </p:sp>
      <p:sp>
        <p:nvSpPr>
          <p:cNvPr id="455" name="Google Shape;455;p59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 Presentation</a:t>
            </a:r>
            <a:endParaRPr/>
          </a:p>
        </p:txBody>
      </p:sp>
      <p:sp>
        <p:nvSpPr>
          <p:cNvPr id="456" name="Google Shape;456;p59"/>
          <p:cNvSpPr txBox="1"/>
          <p:nvPr/>
        </p:nvSpPr>
        <p:spPr>
          <a:xfrm>
            <a:off x="270900" y="1179600"/>
            <a:ext cx="35730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Nev​ada is an outlier, although other states make nine figures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Weak correlation between taxes and total revenue 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Commercial gambling in USA remains tied to the broader economy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States with lower GDPs have a higher rate of gambling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Study of international gambling (Macau, Monte Carlo, etc) helpful in further evaluation</a:t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7" name="Google Shape;457;p59"/>
          <p:cNvSpPr txBox="1"/>
          <p:nvPr/>
        </p:nvSpPr>
        <p:spPr>
          <a:xfrm>
            <a:off x="358500" y="595913"/>
            <a:ext cx="421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Implications/Conclusions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8" name="Google Shape;4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700" y="489873"/>
            <a:ext cx="2344925" cy="131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700" y="1922798"/>
            <a:ext cx="2344927" cy="1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700" y="3466450"/>
            <a:ext cx="2344925" cy="117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9"/>
          <p:cNvPicPr preferRelativeResize="0"/>
          <p:nvPr/>
        </p:nvPicPr>
        <p:blipFill rotWithShape="1">
          <a:blip r:embed="rId6">
            <a:alphaModFix/>
          </a:blip>
          <a:srcRect b="5471" l="0" r="0" t="5122"/>
          <a:stretch/>
        </p:blipFill>
        <p:spPr>
          <a:xfrm>
            <a:off x="4244650" y="489875"/>
            <a:ext cx="2139850" cy="25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4650" y="3177501"/>
            <a:ext cx="2139850" cy="146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Implications/Conclusions</a:t>
            </a:r>
            <a:endParaRPr/>
          </a:p>
        </p:txBody>
      </p:sp>
      <p:sp>
        <p:nvSpPr>
          <p:cNvPr id="468" name="Google Shape;468;p60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 Presentation</a:t>
            </a:r>
            <a:endParaRPr/>
          </a:p>
        </p:txBody>
      </p:sp>
      <p:sp>
        <p:nvSpPr>
          <p:cNvPr id="469" name="Google Shape;469;p60"/>
          <p:cNvSpPr txBox="1"/>
          <p:nvPr/>
        </p:nvSpPr>
        <p:spPr>
          <a:xfrm>
            <a:off x="295225" y="628125"/>
            <a:ext cx="4593600" cy="3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Final Takeaways for Policymakers</a:t>
            </a:r>
            <a:endParaRPr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Moderate gambling tax increases are unlikely to deter industry revenue.</a:t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Economic growth supports gambling, not the other way around.</a:t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Smaller economies may be too reliant on gambling and need diversification.</a:t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Nevada’s unique profile should not guide national policy.</a:t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Legalization strategy should balance industry growth with public benefit. Online gambling is especially profitable and predatory, must be regulated effectively. If you need help, call 1-800-GAMBLER</a:t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0" name="Google Shape;4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825" y="628125"/>
            <a:ext cx="3937800" cy="22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677" y="2963775"/>
            <a:ext cx="3042100" cy="20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73" name="Google Shape;273;p45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5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Analysis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Modeling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Implications/Conclusion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1" name="Google Shape;281;p45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90" name="Google Shape;290;p46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6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2" name="Google Shape;292;p46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Analysis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Modeling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Implications/Conclusion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" name="Google Shape;297;p46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8" name="Google Shape;298;p46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975300" y="1864050"/>
            <a:ext cx="71934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Does Taxation Affect Gambling Activity by State and Economic Scale?</a:t>
            </a:r>
            <a:endParaRPr/>
          </a:p>
        </p:txBody>
      </p:sp>
      <p:sp>
        <p:nvSpPr>
          <p:cNvPr id="307" name="Google Shape;307;p4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308" name="Google Shape;308;p4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15" name="Google Shape;315;p48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8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8" name="Google Shape;318;p48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Analysis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Modeling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0" name="Google Shape;320;p48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Implications/Conclusion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1" name="Google Shape;321;p48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2" name="Google Shape;322;p48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5" name="Google Shape;325;p48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331" name="Google Shape;331;p49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249775" y="502950"/>
            <a:ext cx="28887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Gambling and Tax Revenue Dataset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280 Rows - States by Year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9 Columns - State, Year, Year relative to 2014, Gross Gambling Revenue (in Millions), Tax Gambling Revenue (in Millions), Tax Rate, Legalization year, Legalization yr relative to avg (1998)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GDP Dataset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511 Rows - States by Year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"/>
              <a:buChar char="●"/>
            </a:pPr>
            <a:r>
              <a:rPr lang="en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3 Columns - State, Year, GDP (in Billions)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600" y="2726899"/>
            <a:ext cx="3149000" cy="19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700" y="901240"/>
            <a:ext cx="5582324" cy="13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376" y="4133422"/>
            <a:ext cx="1933501" cy="58628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 txBox="1"/>
          <p:nvPr/>
        </p:nvSpPr>
        <p:spPr>
          <a:xfrm>
            <a:off x="162925" y="3946950"/>
            <a:ext cx="30624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Via State of States (2014-2023), </a:t>
            </a:r>
            <a:r>
              <a:rPr lang="en" sz="1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https://www.americangaming.org/research/state-of-play-map/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Via GDP by State 2014-2023, U.S. Bureau of Economic Analysis (BEA) reports from 2016-25 </a:t>
            </a:r>
            <a:endParaRPr sz="10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2063" y="2705200"/>
            <a:ext cx="2238961" cy="130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45" name="Google Shape;345;p50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0"/>
          <p:cNvSpPr txBox="1"/>
          <p:nvPr/>
        </p:nvSpPr>
        <p:spPr>
          <a:xfrm>
            <a:off x="516437" y="744789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516437" y="1584311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516437" y="242379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Analysis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516437" y="3256495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Modeling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0" name="Google Shape;350;p50"/>
          <p:cNvSpPr txBox="1"/>
          <p:nvPr/>
        </p:nvSpPr>
        <p:spPr>
          <a:xfrm>
            <a:off x="516437" y="4102806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Implications/Conclusion</a:t>
            </a:r>
            <a:endParaRPr b="1" sz="36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1" name="Google Shape;351;p50"/>
          <p:cNvSpPr txBox="1"/>
          <p:nvPr/>
        </p:nvSpPr>
        <p:spPr>
          <a:xfrm>
            <a:off x="196954" y="744789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1.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2" name="Google Shape;352;p50"/>
          <p:cNvSpPr txBox="1"/>
          <p:nvPr/>
        </p:nvSpPr>
        <p:spPr>
          <a:xfrm>
            <a:off x="196954" y="1584311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2.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3" name="Google Shape;353;p50"/>
          <p:cNvSpPr txBox="1"/>
          <p:nvPr/>
        </p:nvSpPr>
        <p:spPr>
          <a:xfrm>
            <a:off x="196954" y="2423794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3.</a:t>
            </a:r>
            <a:endParaRPr b="1"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196954" y="3256495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4.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5" name="Google Shape;355;p50"/>
          <p:cNvSpPr txBox="1"/>
          <p:nvPr/>
        </p:nvSpPr>
        <p:spPr>
          <a:xfrm>
            <a:off x="196954" y="4102806"/>
            <a:ext cx="39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5.</a:t>
            </a:r>
            <a:endParaRPr b="1" sz="145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146950" y="8401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 Gambling Industry 2014-2023</a:t>
            </a:r>
            <a:endParaRPr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0" y="2571750"/>
            <a:ext cx="3913500" cy="23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Revenue: Average of 0.66% of GDP in legal states. 1/150th of economy in legalized states, estimated 1/300th of US economy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7% (!!!) of NV economy, 2% of MS, &lt;1% elsewhere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Gambling revenue growth outpacing growth of total economy, flipped post-COVID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Pivotal 2018 SCOTUS decision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2020 COVID dip, 2021 rebound</a:t>
            </a:r>
            <a:endParaRPr sz="1100"/>
          </a:p>
        </p:txBody>
      </p:sp>
      <p:sp>
        <p:nvSpPr>
          <p:cNvPr id="362" name="Google Shape;36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1"/>
          <p:cNvSpPr txBox="1"/>
          <p:nvPr>
            <p:ph idx="3" type="body"/>
          </p:nvPr>
        </p:nvSpPr>
        <p:spPr>
          <a:xfrm>
            <a:off x="197376" y="196450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pic>
        <p:nvPicPr>
          <p:cNvPr descr="Output image"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75" y="126125"/>
            <a:ext cx="4739389" cy="23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588" y="2642350"/>
            <a:ext cx="4739374" cy="23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type="title"/>
          </p:nvPr>
        </p:nvSpPr>
        <p:spPr>
          <a:xfrm>
            <a:off x="146950" y="840125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Taxation of Gambling Revenue 2014-2023</a:t>
            </a:r>
            <a:endParaRPr/>
          </a:p>
        </p:txBody>
      </p:sp>
      <p:sp>
        <p:nvSpPr>
          <p:cNvPr id="371" name="Google Shape;371;p52"/>
          <p:cNvSpPr txBox="1"/>
          <p:nvPr>
            <p:ph idx="1" type="body"/>
          </p:nvPr>
        </p:nvSpPr>
        <p:spPr>
          <a:xfrm>
            <a:off x="0" y="2571750"/>
            <a:ext cx="3913500" cy="23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Wide variety of tax rates, structures (by casino, flat, progressive)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Weak correlation with gross revenue (-0.3), even weaker w/o Nevada (-0.1)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Positive but weak correlation with legalization year relative to 1998 (avg yr of legalization) (0.29), even weaker without Nevada (0.1)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Tax rate weak negative correlation with year relative to 2014 (-0.097)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Tax rate for gambling weak positive correlation (0.13) with GDP</a:t>
            </a:r>
            <a:endParaRPr sz="1100"/>
          </a:p>
        </p:txBody>
      </p:sp>
      <p:sp>
        <p:nvSpPr>
          <p:cNvPr id="372" name="Google Shape;37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52"/>
          <p:cNvSpPr txBox="1"/>
          <p:nvPr>
            <p:ph idx="3" type="body"/>
          </p:nvPr>
        </p:nvSpPr>
        <p:spPr>
          <a:xfrm>
            <a:off x="197376" y="196450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 rotWithShape="1">
          <a:blip r:embed="rId3">
            <a:alphaModFix/>
          </a:blip>
          <a:srcRect b="2542" l="1176" r="1556" t="1882"/>
          <a:stretch/>
        </p:blipFill>
        <p:spPr>
          <a:xfrm>
            <a:off x="4106675" y="1217700"/>
            <a:ext cx="4914476" cy="27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